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346" r:id="rId2"/>
    <p:sldId id="1868" r:id="rId3"/>
    <p:sldId id="1869" r:id="rId4"/>
    <p:sldId id="1875" r:id="rId5"/>
    <p:sldId id="1874" r:id="rId6"/>
    <p:sldId id="1876" r:id="rId7"/>
    <p:sldId id="1857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0205"/>
    <a:srgbClr val="C00000"/>
    <a:srgbClr val="6F0306"/>
    <a:srgbClr val="98000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495D13-5017-BF48-AF0D-D9A2C989BD9C}" v="23" dt="2020-01-02T21:26:28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7260"/>
  </p:normalViewPr>
  <p:slideViewPr>
    <p:cSldViewPr snapToGrid="0">
      <p:cViewPr varScale="1">
        <p:scale>
          <a:sx n="106" d="100"/>
          <a:sy n="106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71" d="100"/>
          <a:sy n="171" d="100"/>
        </p:scale>
        <p:origin x="53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9BC63-F719-F045-B972-DB92EFDA9D15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23D9D-140E-2343-AED2-946B3C7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8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7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39748D-2D5D-5C42-90DA-CFFB09E39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888454"/>
            <a:ext cx="105156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28257-7DD0-D047-A4CB-28C252D9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49F8F-B150-C748-B3B0-5D9CBD3BDB0A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CEDDC-F474-B24F-A4FC-4D8F0105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CB29-1A59-AA43-9376-D8DEAA5E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E79FF-C534-634E-B013-079FDD442A26}"/>
              </a:ext>
            </a:extLst>
          </p:cNvPr>
          <p:cNvSpPr/>
          <p:nvPr userDrawn="1"/>
        </p:nvSpPr>
        <p:spPr>
          <a:xfrm>
            <a:off x="0" y="0"/>
            <a:ext cx="12192000" cy="3509963"/>
          </a:xfrm>
          <a:prstGeom prst="rect">
            <a:avLst/>
          </a:prstGeom>
          <a:solidFill>
            <a:srgbClr val="6F03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3D3D3C-BA48-B24C-96B1-2AA565E554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435" y="278602"/>
            <a:ext cx="2862730" cy="575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D2121-A4F1-5545-99CD-0E7403347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06372"/>
            <a:ext cx="10515600" cy="1980862"/>
          </a:xfrm>
          <a:ln>
            <a:noFill/>
          </a:ln>
        </p:spPr>
        <p:txBody>
          <a:bodyPr anchor="b">
            <a:normAutofit/>
          </a:bodyPr>
          <a:lstStyle>
            <a:lvl1pPr marL="0" algn="ctr">
              <a:lnSpc>
                <a:spcPct val="110000"/>
              </a:lnSpc>
              <a:spcBef>
                <a:spcPts val="600"/>
              </a:spcBef>
              <a:defRPr sz="3600" b="1" i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33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C078-BBA8-9F4E-859A-098904102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446110-3F64-3540-AE9F-CEE3654E4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D6048-3CD4-A049-9964-C805166D3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E0064-2140-8449-A271-BA044533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C9B8-D90A-FC47-8EA1-0010D6B89A48}" type="datetime1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62486-A384-D24C-AD3D-17FFCDB1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3C6D3-8D7C-E949-891B-DD273B53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8B3E-F6E3-AF44-B468-EA3E4FEE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E81BB-7FC7-B247-87B8-B11ACBC7D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604495"/>
            <a:ext cx="10515600" cy="455127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20246-BB3F-7F44-8F8E-6739C82F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184A-EBF7-B549-AA5A-2C6D9BA2F0D2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3903-5984-914B-A60B-D2A3F21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53FE1-7641-2F4C-B711-6FA46B23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38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32C81-B5BF-CA41-BCAC-F2F0982D9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07D11-2B3A-DC4D-B543-422E35717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1D402-58F6-6647-9DB1-CB67A93C7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3986F-98FE-6E45-BE18-B4651ED76E19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CAD69-CFE2-6344-8644-31A5F82B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35937-C4D6-654C-8690-D4D6F2A94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5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4690-182A-F846-A5F0-A2975860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67DF5-C499-BE4C-8D36-D15A51BB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498F2-1627-8A45-8D62-324EAC252107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3BB-80E6-344C-9415-3B1A8525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20707-3914-7340-9621-C876FEB2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DA2AC39-1908-2845-B057-F6B76539F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95"/>
            <a:ext cx="10515600" cy="455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60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7522-3A5D-FE4E-BB76-DEF8D648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7082-5B75-9546-9A76-9979D2CD1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6F47D-F0AC-504A-BB03-67D620B5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FD65-47FB-E74C-A84A-7D9C73C73842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ED4BC-4218-9846-92BD-AB826B9B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6B1F-8B40-964A-A045-6D723FB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7522-3A5D-FE4E-BB76-DEF8D648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6F47D-F0AC-504A-BB03-67D620B5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FD65-47FB-E74C-A84A-7D9C73C73842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ED4BC-4218-9846-92BD-AB826B9B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6B1F-8B40-964A-A045-6D723FB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2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349D-799D-0044-83BE-BF666F58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CFFA-2472-7B4C-9B87-9B93790A0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74A24-5E1F-D14C-AB8B-A78316FAB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AE03C-6846-CB4F-8707-6B217826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B7E7-E512-C94C-9153-2802F8467929}" type="datetime1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6F600-8A60-FC4D-8439-9F366AD7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49B1C-95A2-4C46-9D41-675F2B78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8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58C-7972-4048-A52E-737B6264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498AB-42F4-9A47-94F1-5718F9F84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5293A-9A8E-A84A-97A9-A9D599BDD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E5DBA-7181-EA45-98FD-091656CBC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4F2FD-B146-DC4A-BF64-FA4E26CE3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573AD-FA10-354B-8BF9-435E12DE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715F7-2170-4246-B5B5-DDDE499201FD}" type="datetime1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C3E34D-7104-374A-B73E-D5234141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4AA39-2304-4346-95B1-3827FD78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EB14-987A-E84B-90A3-16BD510B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579AB-3A88-DA49-8B98-95D70EE4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7F59-AD32-2A42-A903-52C75D9C2DE7}" type="datetime1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108EA-9AE2-FC44-9BF2-5610B5F0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E3243-9FDA-9248-8A31-46F09DFC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8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52E2D-FAB1-A245-A774-0C3ADBE0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D537-0152-1D49-99F1-AD92B0661146}" type="datetime1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396CFD-1228-114F-BB63-BAAC184D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90EFD-AFCE-DB43-892F-670FEFAC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6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0690-DD7C-8843-AF3C-997D0ADC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9264-847E-E940-A1BB-50A7B029D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E9E88-AE41-8549-ABF3-8AE445376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7BD1A-7047-424D-9526-83E52B9D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542C-5BAA-4444-9452-5BC12BEE2CEE}" type="datetime1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D72DC-4528-F349-8AFE-2ED89C93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0085C-D25E-2340-8DCD-02793804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1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A0FD7-6BDB-104A-9478-42A8C982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6F030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4ADF7-8012-FA4A-B235-27144188B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DB03E-06CD-7744-A8E9-F7EEE7CDF89A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D64CE-A016-D743-B0ED-A0E982CC7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786D-F99C-4B40-A3D1-5F056CFEF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886A8A-15E2-AD47-8352-A21F16C07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4495"/>
            <a:ext cx="10515600" cy="455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2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marL="731520"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Source Sans Pro Light" panose="020B0403030403020204" pitchFamily="34" charset="0"/>
          <a:ea typeface="Source Sans Pro Light" panose="020B0403030403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Source Sans Pro ExtraLight" panose="020B0303030403020204" pitchFamily="34" charset="0"/>
          <a:ea typeface="Source Sans Pro ExtraLight" panose="020B0303030403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 ExtraLight" panose="020B0303030403020204" pitchFamily="34" charset="0"/>
          <a:ea typeface="Source Sans Pro ExtraLight" panose="020B0303030403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 ExtraLight" panose="020B0303030403020204" pitchFamily="34" charset="0"/>
          <a:ea typeface="Source Sans Pro ExtraLight" panose="020B0303030403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D4F1-C800-8D49-B4BD-A4D4AE4D42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Self-Learning Robotic Epitaxy for</a:t>
            </a:r>
            <a:br>
              <a:rPr lang="en-US" sz="2800" dirty="0"/>
            </a:br>
            <a:r>
              <a:rPr lang="en-US" sz="2800" dirty="0"/>
              <a:t>Superconducting Quantum Circuitry</a:t>
            </a:r>
            <a:endParaRPr lang="en-US" sz="2800" b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254791-A6B4-1C49-B53F-4A6E01912E01}"/>
              </a:ext>
            </a:extLst>
          </p:cNvPr>
          <p:cNvSpPr/>
          <p:nvPr/>
        </p:nvSpPr>
        <p:spPr>
          <a:xfrm>
            <a:off x="1638300" y="4025010"/>
            <a:ext cx="891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Source Sans Pro SemiBold" panose="020B0503030403020204" pitchFamily="34" charset="0"/>
                <a:ea typeface="Source Sans Pro SemiBold" panose="020B0503030403020204" pitchFamily="34" charset="0"/>
                <a:cs typeface="Open Sans" panose="020B0606030504020204" pitchFamily="34" charset="0"/>
              </a:rPr>
              <a:t>Yang Group + I</a:t>
            </a:r>
            <a:r>
              <a:rPr lang="en-US" sz="2400" b="1">
                <a:latin typeface="Source Sans Pro SemiBold" panose="020B0503030403020204" pitchFamily="34" charset="0"/>
                <a:ea typeface="Source Sans Pro SemiBold" panose="020B0503030403020204" pitchFamily="34" charset="0"/>
                <a:cs typeface="Open Sans" panose="020B0606030504020204" pitchFamily="34" charset="0"/>
              </a:rPr>
              <a:t>nteractive </a:t>
            </a:r>
            <a:r>
              <a:rPr lang="en-US" sz="2400" b="1" dirty="0">
                <a:latin typeface="Source Sans Pro SemiBold" panose="020B0503030403020204" pitchFamily="34" charset="0"/>
                <a:ea typeface="Source Sans Pro SemiBold" panose="020B0503030403020204" pitchFamily="34" charset="0"/>
                <a:cs typeface="Open Sans" panose="020B0606030504020204" pitchFamily="34" charset="0"/>
              </a:rPr>
              <a:t>Learning Systems Group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8E0E22-137D-9579-B054-425798A2BDB2}"/>
              </a:ext>
            </a:extLst>
          </p:cNvPr>
          <p:cNvSpPr/>
          <p:nvPr/>
        </p:nvSpPr>
        <p:spPr>
          <a:xfrm>
            <a:off x="10777359" y="6477238"/>
            <a:ext cx="1152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5/22/2025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4282BB-5356-14BF-9283-2C945D2EF726}"/>
              </a:ext>
            </a:extLst>
          </p:cNvPr>
          <p:cNvSpPr/>
          <p:nvPr/>
        </p:nvSpPr>
        <p:spPr>
          <a:xfrm>
            <a:off x="4618688" y="4632181"/>
            <a:ext cx="2954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MBE Kickoff Meeting, 2025</a:t>
            </a:r>
          </a:p>
        </p:txBody>
      </p:sp>
    </p:spTree>
    <p:extLst>
      <p:ext uri="{BB962C8B-B14F-4D97-AF65-F5344CB8AC3E}">
        <p14:creationId xmlns:p14="http://schemas.microsoft.com/office/powerpoint/2010/main" val="418927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47DD-843F-1D9F-581A-62D51D4E1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Activizing</a:t>
            </a:r>
            <a:r>
              <a:rPr lang="en-US" dirty="0"/>
              <a:t>“ a (Bayesian) deep net?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92FE0E-1812-0C46-48A8-0D6603A2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DCEB1-0597-A43E-1516-BF9810EF7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59" y="1807661"/>
            <a:ext cx="2407403" cy="3923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C4012-7649-1062-A87F-9B59B3A5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21" y="1767599"/>
            <a:ext cx="4027479" cy="407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2BC8D-4F65-34B2-4BBA-23603A2C8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696" y="2584452"/>
            <a:ext cx="3394491" cy="3090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A579C4-87CC-2F32-A49B-5C634998EBD5}"/>
              </a:ext>
            </a:extLst>
          </p:cNvPr>
          <p:cNvSpPr txBox="1"/>
          <p:nvPr/>
        </p:nvSpPr>
        <p:spPr>
          <a:xfrm>
            <a:off x="215841" y="5843603"/>
            <a:ext cx="326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Bayesian deep neural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3CF2B-95FE-5059-CA0E-8F4E4CD1C08D}"/>
              </a:ext>
            </a:extLst>
          </p:cNvPr>
          <p:cNvSpPr txBox="1"/>
          <p:nvPr/>
        </p:nvSpPr>
        <p:spPr>
          <a:xfrm>
            <a:off x="3702050" y="5843603"/>
            <a:ext cx="326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Samples from posterior BNN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8C4DFA-DED1-84AD-5963-43F7576D8C41}"/>
              </a:ext>
            </a:extLst>
          </p:cNvPr>
          <p:cNvSpPr txBox="1"/>
          <p:nvPr/>
        </p:nvSpPr>
        <p:spPr>
          <a:xfrm>
            <a:off x="7856504" y="5843602"/>
            <a:ext cx="3644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trike="sngStrike" dirty="0"/>
              <a:t>Goal</a:t>
            </a:r>
            <a:r>
              <a:rPr lang="en-US" dirty="0"/>
              <a:t> ACC-oriented active learning</a:t>
            </a:r>
            <a:r>
              <a:rPr lang="en-US" i="1" dirty="0"/>
              <a:t> </a:t>
            </a:r>
            <a:r>
              <a:rPr lang="en-US" dirty="0"/>
              <a:t>leads to better label efficiency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7AEE1-F84A-0FF4-13BF-51B798BF86BC}"/>
              </a:ext>
            </a:extLst>
          </p:cNvPr>
          <p:cNvSpPr txBox="1"/>
          <p:nvPr/>
        </p:nvSpPr>
        <p:spPr>
          <a:xfrm>
            <a:off x="215841" y="6550223"/>
            <a:ext cx="3290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effectLst/>
                <a:latin typeface="Raleway" panose="020B0503030101060003" pitchFamily="34" charset="77"/>
              </a:rPr>
              <a:t>w/ Zhang, Khan, Grossman. </a:t>
            </a:r>
            <a:r>
              <a:rPr lang="en-US" sz="1400" i="1" dirty="0">
                <a:solidFill>
                  <a:srgbClr val="000000"/>
                </a:solidFill>
                <a:latin typeface="Raleway" panose="020B0503030101060003" pitchFamily="34" charset="77"/>
              </a:rPr>
              <a:t>ICLR 2023</a:t>
            </a:r>
            <a:endParaRPr lang="en-US" sz="1400" i="1" dirty="0">
              <a:solidFill>
                <a:srgbClr val="000000"/>
              </a:solidFill>
              <a:effectLst/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718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3745-C03A-5C79-DC77-E3417E96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Activizing</a:t>
            </a:r>
            <a:r>
              <a:rPr lang="en-US" dirty="0"/>
              <a:t>” a (deep kernel) Gaussian process?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EB079-B770-86C0-F1AE-B178B5EF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F1C8911-425C-8E26-EE83-ECEB4C11F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71"/>
          <a:stretch/>
        </p:blipFill>
        <p:spPr>
          <a:xfrm>
            <a:off x="837064" y="1600200"/>
            <a:ext cx="6244288" cy="1747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303E78-09F5-214E-35AF-F05B09280C14}"/>
              </a:ext>
            </a:extLst>
          </p:cNvPr>
          <p:cNvSpPr txBox="1"/>
          <p:nvPr/>
        </p:nvSpPr>
        <p:spPr>
          <a:xfrm>
            <a:off x="2329004" y="3270416"/>
            <a:ext cx="326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deep kernel Gaussian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3FC9-D957-D8F7-A851-7E471B5EB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742" y="1804738"/>
            <a:ext cx="3760887" cy="3654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E337CB-51A8-29DA-6B17-9367E4BE1895}"/>
              </a:ext>
            </a:extLst>
          </p:cNvPr>
          <p:cNvSpPr txBox="1"/>
          <p:nvPr/>
        </p:nvSpPr>
        <p:spPr>
          <a:xfrm>
            <a:off x="8016524" y="5584601"/>
            <a:ext cx="3962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trike="sngStrike" dirty="0"/>
              <a:t>Goal</a:t>
            </a:r>
            <a:r>
              <a:rPr lang="en-US" dirty="0"/>
              <a:t> Optimization-oriented learning leads to better label efficiency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A21019-62FD-19E3-7435-3330D0C61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027" y="4187601"/>
            <a:ext cx="56769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78B693-B11B-23AE-A923-CB6CBADF5050}"/>
              </a:ext>
            </a:extLst>
          </p:cNvPr>
          <p:cNvSpPr txBox="1"/>
          <p:nvPr/>
        </p:nvSpPr>
        <p:spPr>
          <a:xfrm>
            <a:off x="1337027" y="5723100"/>
            <a:ext cx="5458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Identifying the ”regions of interest” for data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60410-1064-A1FD-C145-5B340D40074C}"/>
              </a:ext>
            </a:extLst>
          </p:cNvPr>
          <p:cNvSpPr txBox="1"/>
          <p:nvPr/>
        </p:nvSpPr>
        <p:spPr>
          <a:xfrm>
            <a:off x="208414" y="6550223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effectLst/>
                <a:latin typeface="Raleway" panose="020B0503030101060003" pitchFamily="34" charset="77"/>
              </a:rPr>
              <a:t>w/ Zhang, Nord, etc. </a:t>
            </a:r>
            <a:r>
              <a:rPr lang="en-US" sz="1400" i="1" dirty="0">
                <a:solidFill>
                  <a:srgbClr val="000000"/>
                </a:solidFill>
                <a:latin typeface="Raleway" panose="020B0503030101060003" pitchFamily="34" charset="77"/>
              </a:rPr>
              <a:t>ICML 2023; </a:t>
            </a:r>
            <a:r>
              <a:rPr lang="en-US" sz="1400" i="1" dirty="0" err="1">
                <a:solidFill>
                  <a:srgbClr val="000000"/>
                </a:solidFill>
                <a:latin typeface="Raleway" panose="020B0503030101060003" pitchFamily="34" charset="77"/>
              </a:rPr>
              <a:t>NeurIPS</a:t>
            </a:r>
            <a:r>
              <a:rPr lang="en-US" sz="1400" i="1" dirty="0">
                <a:solidFill>
                  <a:srgbClr val="000000"/>
                </a:solidFill>
                <a:latin typeface="Raleway" panose="020B0503030101060003" pitchFamily="34" charset="77"/>
              </a:rPr>
              <a:t> Workshop on Machine Learning and the Physical Sciences, 2020</a:t>
            </a:r>
            <a:endParaRPr lang="en-US" sz="1400" i="1" dirty="0">
              <a:solidFill>
                <a:srgbClr val="000000"/>
              </a:solidFill>
              <a:effectLst/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82152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DF41-67F6-6ADC-4B38-B626F500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 in reinforcement learning (RL)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9D18D-E88C-0576-EBA6-08D2325CE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6D4FE6-5720-3984-B8FE-D34CDFD2F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440" y="1604963"/>
            <a:ext cx="6271120" cy="45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6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DF65-714F-9A06-41E5-B707A9ED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Activizing</a:t>
            </a:r>
            <a:r>
              <a:rPr lang="en-US" dirty="0"/>
              <a:t> an RL agent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750E6-9DBA-458D-AFC1-511AC078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6C932-713F-F777-7929-CF81AD1E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59" y="3429000"/>
            <a:ext cx="3195387" cy="243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126AC1-CE17-D44B-0BEA-FE3F8AE5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820" y="3351279"/>
            <a:ext cx="3195387" cy="2556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56919-7EEC-5F77-A4E1-940EC1082425}"/>
              </a:ext>
            </a:extLst>
          </p:cNvPr>
          <p:cNvSpPr txBox="1"/>
          <p:nvPr/>
        </p:nvSpPr>
        <p:spPr>
          <a:xfrm>
            <a:off x="1168385" y="5983874"/>
            <a:ext cx="9404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Actively “exploiting” pre-trained AI models (oracles) achieves better sample efficiency for RL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28C20-1857-1EA9-2CFC-8AF9EF4A8337}"/>
              </a:ext>
            </a:extLst>
          </p:cNvPr>
          <p:cNvSpPr txBox="1"/>
          <p:nvPr/>
        </p:nvSpPr>
        <p:spPr>
          <a:xfrm>
            <a:off x="121920" y="6538912"/>
            <a:ext cx="1123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effectLst/>
                <a:latin typeface="Raleway" panose="020B0503030101060003" pitchFamily="34" charset="77"/>
              </a:rPr>
              <a:t>w/ Liu,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Raleway" panose="020B0503030101060003" pitchFamily="34" charset="77"/>
              </a:rPr>
              <a:t>Yoneda</a:t>
            </a:r>
            <a:r>
              <a:rPr lang="en-US" sz="1400" i="1" dirty="0">
                <a:solidFill>
                  <a:srgbClr val="000000"/>
                </a:solidFill>
                <a:effectLst/>
                <a:latin typeface="Raleway" panose="020B0503030101060003" pitchFamily="34" charset="77"/>
              </a:rPr>
              <a:t>, Stevens, Walter. ICML </a:t>
            </a:r>
            <a:r>
              <a:rPr lang="en-US" sz="1400" i="1" dirty="0">
                <a:solidFill>
                  <a:srgbClr val="000000"/>
                </a:solidFill>
                <a:latin typeface="Raleway" panose="020B0503030101060003" pitchFamily="34" charset="77"/>
              </a:rPr>
              <a:t>2023, ICLR 2024</a:t>
            </a:r>
            <a:endParaRPr lang="en-US" sz="1400" i="1" dirty="0">
              <a:solidFill>
                <a:srgbClr val="000000"/>
              </a:solidFill>
              <a:effectLst/>
              <a:latin typeface="Raleway" panose="020B05030301010600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454DD-DE57-E4B4-4489-7F709C89F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14" y="1418948"/>
            <a:ext cx="11532193" cy="18160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2EC2EDD-40F0-287D-A477-F196B3B6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3622960"/>
            <a:ext cx="4551178" cy="210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60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789D-587A-6657-D51F-FD984138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recipe design via bilevel deep RL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C4DEE-5E79-D25C-67C9-895C8A91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7701FE-F311-88C4-C28B-25949B80F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442" y="2285159"/>
            <a:ext cx="8045116" cy="29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A9F9-AF98-A44A-A30D-41A009BF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</a:t>
            </a:r>
            <a:br>
              <a:rPr lang="en-US" dirty="0"/>
            </a:br>
            <a:r>
              <a:rPr lang="en-US" sz="1800" i="1" strike="sngStrike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basic</a:t>
            </a:r>
            <a:r>
              <a:rPr lang="en-US" sz="1800" i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fundamental tools and building blocks for active learning</a:t>
            </a:r>
            <a:endParaRPr lang="en-US" i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62B99-A0E3-294A-8451-42F2A9C6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7</a:t>
            </a:fld>
            <a:endParaRPr lang="en-US"/>
          </a:p>
        </p:txBody>
      </p:sp>
      <p:pic>
        <p:nvPicPr>
          <p:cNvPr id="5" name="Google Shape;355;p42" descr="Google Shape;355;p42">
            <a:extLst>
              <a:ext uri="{FF2B5EF4-FFF2-40B4-BE49-F238E27FC236}">
                <a16:creationId xmlns:a16="http://schemas.microsoft.com/office/drawing/2014/main" id="{E132FB12-EA92-AE46-9D28-C78C0282A6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300" y="2612488"/>
            <a:ext cx="4678278" cy="2339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oogle Shape;324;p39" descr="Google Shape;324;p39">
            <a:extLst>
              <a:ext uri="{FF2B5EF4-FFF2-40B4-BE49-F238E27FC236}">
                <a16:creationId xmlns:a16="http://schemas.microsoft.com/office/drawing/2014/main" id="{AF46927C-45DC-B64E-9594-8AFEB8864F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85761" y="2612488"/>
            <a:ext cx="4678278" cy="23391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94A5F7-E1E9-E04C-A35E-CD71467E2789}"/>
              </a:ext>
            </a:extLst>
          </p:cNvPr>
          <p:cNvSpPr/>
          <p:nvPr/>
        </p:nvSpPr>
        <p:spPr>
          <a:xfrm>
            <a:off x="673181" y="2223957"/>
            <a:ext cx="5133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F0306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“actively” maximizing some target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9C5457-015E-B941-823E-03F754E1268A}"/>
              </a:ext>
            </a:extLst>
          </p:cNvPr>
          <p:cNvSpPr/>
          <p:nvPr/>
        </p:nvSpPr>
        <p:spPr>
          <a:xfrm>
            <a:off x="6385761" y="2223957"/>
            <a:ext cx="47333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F0306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“actively” learning some target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0AECC5-915D-82C4-8B78-CFEAD6934415}"/>
              </a:ext>
            </a:extLst>
          </p:cNvPr>
          <p:cNvSpPr txBox="1"/>
          <p:nvPr/>
        </p:nvSpPr>
        <p:spPr>
          <a:xfrm>
            <a:off x="957621" y="5170881"/>
            <a:ext cx="45641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What is the </a:t>
            </a:r>
            <a:r>
              <a:rPr lang="en-US" sz="1600" b="1" dirty="0">
                <a:solidFill>
                  <a:srgbClr val="6F0306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most promising experiment</a:t>
            </a:r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to run?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1CFBEF-EE97-CA19-830D-A3240EC8E15E}"/>
              </a:ext>
            </a:extLst>
          </p:cNvPr>
          <p:cNvSpPr txBox="1"/>
          <p:nvPr/>
        </p:nvSpPr>
        <p:spPr>
          <a:xfrm>
            <a:off x="6096001" y="5170881"/>
            <a:ext cx="542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What are the </a:t>
            </a:r>
            <a:r>
              <a:rPr lang="en-US" sz="1600" b="1" dirty="0">
                <a:solidFill>
                  <a:srgbClr val="6F0306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most useful data points</a:t>
            </a:r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for training my model?</a:t>
            </a:r>
          </a:p>
        </p:txBody>
      </p:sp>
    </p:spTree>
    <p:extLst>
      <p:ext uri="{BB962C8B-B14F-4D97-AF65-F5344CB8AC3E}">
        <p14:creationId xmlns:p14="http://schemas.microsoft.com/office/powerpoint/2010/main" val="394852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DDC-1071-5F4F-BB29-2EE77261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  <a:br>
              <a:rPr lang="en-US" dirty="0"/>
            </a:br>
            <a:r>
              <a:rPr lang="en-US" sz="2000" i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real-world challenges of automated experimental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8E6EC-E8DE-4541-A3D4-22DE020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194E3-516F-D44A-B4DF-B0627A90B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is massive</a:t>
            </a:r>
          </a:p>
          <a:p>
            <a:pPr lvl="1"/>
            <a:r>
              <a:rPr lang="en-US" dirty="0"/>
              <a:t>How can we deal with data sets that don’t fit in memory of a single machine? </a:t>
            </a:r>
          </a:p>
          <a:p>
            <a:r>
              <a:rPr lang="en-US" dirty="0"/>
              <a:t>Models are complex</a:t>
            </a:r>
          </a:p>
          <a:p>
            <a:pPr lvl="1"/>
            <a:r>
              <a:rPr lang="en-US" dirty="0"/>
              <a:t>How can we adapt complexity of classifiers for large data sets? </a:t>
            </a:r>
          </a:p>
          <a:p>
            <a:r>
              <a:rPr lang="en-US" dirty="0"/>
              <a:t>Environment is dynamic</a:t>
            </a:r>
          </a:p>
          <a:p>
            <a:pPr lvl="1"/>
            <a:r>
              <a:rPr lang="en-US" dirty="0"/>
              <a:t>How can we learn to act in an unknown, dynamic environment (non-</a:t>
            </a:r>
            <a:r>
              <a:rPr lang="en-US" dirty="0" err="1"/>
              <a:t>i.i.d</a:t>
            </a:r>
            <a:r>
              <a:rPr lang="en-US" dirty="0"/>
              <a:t>. data)?</a:t>
            </a:r>
          </a:p>
          <a:p>
            <a:r>
              <a:rPr lang="en-US" dirty="0"/>
              <a:t>Decisions are high-stake</a:t>
            </a:r>
          </a:p>
          <a:p>
            <a:pPr lvl="1"/>
            <a:r>
              <a:rPr lang="en-US" dirty="0"/>
              <a:t>How can we convey safe decisions in high-stake decision making tasks?</a:t>
            </a:r>
          </a:p>
          <a:p>
            <a:r>
              <a:rPr lang="en-US" dirty="0"/>
              <a:t>Labels are expensive</a:t>
            </a:r>
          </a:p>
          <a:p>
            <a:pPr lvl="1"/>
            <a:r>
              <a:rPr lang="en-US" dirty="0"/>
              <a:t>How can we obtain most informative labels at minimum cost? </a:t>
            </a:r>
          </a:p>
          <a:p>
            <a:r>
              <a:rPr lang="en-US" dirty="0"/>
              <a:t>Systems are interactive</a:t>
            </a:r>
          </a:p>
          <a:p>
            <a:pPr lvl="1"/>
            <a:r>
              <a:rPr lang="en-US" dirty="0"/>
              <a:t>How can we optimize the interaction between ML system and other learning agents?</a:t>
            </a:r>
          </a:p>
          <a:p>
            <a:pPr lvl="1"/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AE35E6F-92CE-BA73-F7C2-86B176541B7E}"/>
              </a:ext>
            </a:extLst>
          </p:cNvPr>
          <p:cNvSpPr txBox="1">
            <a:spLocks/>
          </p:cNvSpPr>
          <p:nvPr/>
        </p:nvSpPr>
        <p:spPr>
          <a:xfrm>
            <a:off x="838200" y="1604495"/>
            <a:ext cx="10515600" cy="45512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Char char="-"/>
              <a:defRPr sz="2400" b="0" i="0" kern="120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Data is massive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How can we deal with data sets that don’t fit in memory of a single machine? </a:t>
            </a:r>
          </a:p>
          <a:p>
            <a:r>
              <a:rPr lang="en-US" dirty="0"/>
              <a:t>Models are complex</a:t>
            </a:r>
          </a:p>
          <a:p>
            <a:pPr lvl="1"/>
            <a:r>
              <a:rPr lang="en-US" dirty="0"/>
              <a:t>How can we adapt complexity of classifiers for large data sets? </a:t>
            </a:r>
          </a:p>
          <a:p>
            <a:r>
              <a:rPr lang="en-US" dirty="0"/>
              <a:t>Environment is dynamic</a:t>
            </a:r>
          </a:p>
          <a:p>
            <a:pPr lvl="1"/>
            <a:r>
              <a:rPr lang="en-US" dirty="0"/>
              <a:t>How can we learn to act in an unknown, dynamic environment (non-</a:t>
            </a:r>
            <a:r>
              <a:rPr lang="en-US" dirty="0" err="1"/>
              <a:t>i.i.d.</a:t>
            </a:r>
            <a:r>
              <a:rPr lang="en-US" dirty="0"/>
              <a:t> data)?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Decisions are high-stake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How can we convey safe decisions in high-stake decision making tasks?</a:t>
            </a:r>
          </a:p>
          <a:p>
            <a:r>
              <a:rPr lang="en-US" dirty="0"/>
              <a:t>Labels are expensive</a:t>
            </a:r>
          </a:p>
          <a:p>
            <a:pPr lvl="1"/>
            <a:r>
              <a:rPr lang="en-US" dirty="0"/>
              <a:t>How can we obtain most informative/ uncertain/ useful labels at minimum cost?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Systems are interactive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How can we optimize the interaction between ML system and other learning agents?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5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4697</TotalTime>
  <Words>451</Words>
  <Application>Microsoft Macintosh PowerPoint</Application>
  <PresentationFormat>Widescreen</PresentationFormat>
  <Paragraphs>59</Paragraphs>
  <Slides>8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System Font Regular</vt:lpstr>
      <vt:lpstr>Arial</vt:lpstr>
      <vt:lpstr>Calibri</vt:lpstr>
      <vt:lpstr>Open Sans</vt:lpstr>
      <vt:lpstr>Open Sans ExtraBold</vt:lpstr>
      <vt:lpstr>Open Sans Light</vt:lpstr>
      <vt:lpstr>Open Sans SemiBold</vt:lpstr>
      <vt:lpstr>Raleway</vt:lpstr>
      <vt:lpstr>Source Sans Pro</vt:lpstr>
      <vt:lpstr>Source Sans Pro ExtraLight</vt:lpstr>
      <vt:lpstr>Source Sans Pro Light</vt:lpstr>
      <vt:lpstr>Source Sans Pro SemiBold</vt:lpstr>
      <vt:lpstr>Wingdings</vt:lpstr>
      <vt:lpstr>Office Theme</vt:lpstr>
      <vt:lpstr>Self-Learning Robotic Epitaxy for Superconducting Quantum Circuitry</vt:lpstr>
      <vt:lpstr>“Activizing“ a (Bayesian) deep net?</vt:lpstr>
      <vt:lpstr>“Activizing” a (deep kernel) Gaussian process?</vt:lpstr>
      <vt:lpstr>Active learning in reinforcement learning (RL) </vt:lpstr>
      <vt:lpstr>Activizing an RL agent</vt:lpstr>
      <vt:lpstr>Adaptive recipe design via bilevel deep RL</vt:lpstr>
      <vt:lpstr>What do we do? basic fundamental tools and building blocks for active learning</vt:lpstr>
      <vt:lpstr>What are the challenges? real-world challenges of automated experimental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CMSC 35401-2: Topics in Machine Learning Interactive Learning Systems</dc:title>
  <dc:creator>Yuxin Chen</dc:creator>
  <cp:lastModifiedBy>Yuxin Chen</cp:lastModifiedBy>
  <cp:revision>687</cp:revision>
  <cp:lastPrinted>2020-01-21T21:10:11Z</cp:lastPrinted>
  <dcterms:created xsi:type="dcterms:W3CDTF">2020-01-02T21:24:52Z</dcterms:created>
  <dcterms:modified xsi:type="dcterms:W3CDTF">2025-05-29T05:34:21Z</dcterms:modified>
</cp:coreProperties>
</file>